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305" r:id="rId2"/>
    <p:sldId id="483" r:id="rId3"/>
    <p:sldId id="446" r:id="rId4"/>
    <p:sldId id="450" r:id="rId5"/>
    <p:sldId id="448" r:id="rId6"/>
    <p:sldId id="256" r:id="rId7"/>
    <p:sldId id="451" r:id="rId8"/>
    <p:sldId id="452" r:id="rId9"/>
    <p:sldId id="266" r:id="rId10"/>
    <p:sldId id="453" r:id="rId11"/>
    <p:sldId id="449" r:id="rId12"/>
    <p:sldId id="257" r:id="rId13"/>
    <p:sldId id="456" r:id="rId14"/>
    <p:sldId id="457" r:id="rId15"/>
    <p:sldId id="475" r:id="rId16"/>
    <p:sldId id="485" r:id="rId17"/>
    <p:sldId id="484" r:id="rId18"/>
    <p:sldId id="489" r:id="rId19"/>
    <p:sldId id="474" r:id="rId20"/>
    <p:sldId id="476" r:id="rId21"/>
    <p:sldId id="479" r:id="rId22"/>
    <p:sldId id="480" r:id="rId23"/>
    <p:sldId id="481" r:id="rId24"/>
    <p:sldId id="482" r:id="rId25"/>
    <p:sldId id="477" r:id="rId26"/>
    <p:sldId id="478" r:id="rId27"/>
    <p:sldId id="461" r:id="rId28"/>
    <p:sldId id="467" r:id="rId29"/>
    <p:sldId id="471" r:id="rId30"/>
    <p:sldId id="462" r:id="rId31"/>
    <p:sldId id="459" r:id="rId32"/>
    <p:sldId id="488" r:id="rId33"/>
  </p:sldIdLst>
  <p:sldSz cx="12192000" cy="6858000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720771-62C2-4702-98F9-929F023C5E17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h-T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6AC50B-93E6-4E84-B431-9921E126578B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77304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6400" y="696913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EA4EF9-4071-45FF-B2A0-01FFC43F750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455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1D9A3-5BFD-4B2E-8966-8FCB37CAB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456080-B30C-484D-B543-126A58931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785A1-FE0A-4306-AC80-E9CB015C1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9A6014-37A1-477F-A30B-CB77C23A8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214D57-720B-416C-9ABD-2FB7E7D66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8097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BAEF6-0BB4-4B1F-A95D-C68A3A49A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EEC35E-E112-413D-AD69-00CE39F3D4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CD8BB-72A2-45F5-A7A9-A4581397A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A1DF1-BF78-41EA-83A6-0A0A51CF3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AC3B1-81BB-416B-899E-D42A23270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92240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9D2356-DAE6-4A4C-9E50-B718643F0F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0E1DD9-BD0A-4B4A-B368-B0353B25C7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E98B61-E61C-4E5E-BE0C-96D14572D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81021-4324-47A3-88B3-6135D2513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A9434-9CAE-4371-9F75-E9EBDA3FA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938020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4D116-DBCF-4D3D-AADB-6F6C707C7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7F7A4-435E-4B38-BBC7-AF1365169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9C061-BA0E-45D1-8308-F317E01AC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51016-9150-4D47-8C3D-DE1C4B0C3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D463E-693C-4579-A338-C77B7FEB4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5395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02069-5D44-46F9-8BDE-98666F59A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D9E4CE-DA52-439E-A63A-938797AC8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6842A-F420-4180-A31B-DD2329FDE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7B6023-F4AB-4FD0-9E6F-3A9475B3E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F3A46-D0F9-4C56-A895-B3C010729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062135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E858D-427F-4F17-8EBF-037F31AE5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74670-F918-40B1-BEE7-E6B51A99F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429BE6-E6BF-4793-B7E0-E2647485C8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760B2F-952C-4CE2-90E1-6CB0FEC92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9FA4BE-5D9C-4B55-888C-45962C3BF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7FF797-C7CD-42D4-AF1E-58F8554EF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38234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6E946-8DA1-42AD-891B-ACD71141C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45F4CC-1B65-40B6-B5BD-0062818A7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5CD91-CF50-4CDE-B972-C1D0AE3437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51DF74-F2A1-4973-86CA-FF90A69A35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570C07-D55B-4BE0-9EDD-F5DA949B0B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970990-09C5-4326-8B68-DE0742719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8B6A86-BA8A-4B9A-B779-E012606A1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36D114-0947-4EBB-BF03-F39F262AB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91184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F1B71-34EE-4125-B4A1-C1707DEE5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18AC98-FB32-4AE7-B1CD-5264E8122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786FCA-F3E8-423B-AB62-D52134F96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503736-CF53-4341-A5C7-CE7BC5508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87453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AEA466-3B64-4690-8107-835FB2E52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2D60EF-3B10-4597-9020-7D5BF743B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C3C5E3-7F69-4B61-861B-CE5C8452B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3484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2387A-CF3F-4688-B5CA-E56F3652F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DDA00-AC54-4147-B790-BCAC4CB63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58E609-AB11-4E02-9CEF-6A3D0DC24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7D006-B754-45E3-AF34-9E3E884DA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4473D-F8BD-4218-BB7D-EAB46D449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B19C03-4F6C-4399-ADEE-BC636CA70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34451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82BA4-1A85-4488-99A8-22742A72BA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2D8D01-1361-47D0-966A-16F1C7AFBA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D69B99-8889-4552-A3CD-DC7D3490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DA39B-4586-4ED1-80F3-1169440BA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E82CE-AF31-478F-B0A9-F9555C660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36BC31-5AAA-4E01-92FD-CB27CDAE7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9190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1A033E-EB90-4511-BF02-9D7C154BE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h-T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C4147A-59CA-4752-85F6-B5358B986A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h-T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CD605-1F9E-4222-9E60-0A7C8B5BE5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37430-EE34-4D70-8974-8BB65D70A261}" type="datetimeFigureOut">
              <a:rPr lang="th-TH" smtClean="0"/>
              <a:t>22/11/63</a:t>
            </a:fld>
            <a:endParaRPr lang="th-T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7973F-532A-48F9-AB49-CF988E984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C4C0F-CA27-4FFE-993A-04BBF2822F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3DCC3-4B54-485E-B3D5-E693DD4BE490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35350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4155" y="3049588"/>
            <a:ext cx="7772400" cy="531812"/>
          </a:xfrm>
        </p:spPr>
        <p:txBody>
          <a:bodyPr>
            <a:noAutofit/>
          </a:bodyPr>
          <a:lstStyle/>
          <a:p>
            <a:pPr algn="ctr"/>
            <a:r>
              <a:rPr lang="en-US" sz="2400" b="1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Flexible AC Transmission </a:t>
            </a:r>
            <a:br>
              <a:rPr lang="en-US" sz="3200" b="1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3200" b="1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Credit Hours = 3</a:t>
            </a:r>
            <a:br>
              <a:rPr lang="en-US" sz="3200" b="1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sz="3200" b="1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by</a:t>
            </a:r>
            <a:br>
              <a:rPr lang="en-US" sz="28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br>
              <a:rPr lang="en-US" sz="28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Dr. Wazir Muhammad Laghari</a:t>
            </a:r>
            <a:br>
              <a:rPr lang="en-US" sz="2800" i="1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800" i="1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Lecturer</a:t>
            </a:r>
            <a:br>
              <a:rPr lang="en-US" sz="2800" i="1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2000" i="1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Email: wazirlaghari@buetk.edu.pk</a:t>
            </a:r>
          </a:p>
        </p:txBody>
      </p:sp>
      <p:sp>
        <p:nvSpPr>
          <p:cNvPr id="5" name="AutoShape 2" descr="Image result for BUITEMS monogram"/>
          <p:cNvSpPr>
            <a:spLocks noChangeAspect="1" noChangeArrowheads="1"/>
          </p:cNvSpPr>
          <p:nvPr/>
        </p:nvSpPr>
        <p:spPr bwMode="auto">
          <a:xfrm>
            <a:off x="1679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Image result for BUITEMS monogram"/>
          <p:cNvSpPr>
            <a:spLocks noChangeAspect="1" noChangeArrowheads="1"/>
          </p:cNvSpPr>
          <p:nvPr/>
        </p:nvSpPr>
        <p:spPr bwMode="auto">
          <a:xfrm>
            <a:off x="1679575" y="-966788"/>
            <a:ext cx="2095500" cy="202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2286000" y="4341812"/>
            <a:ext cx="8382000" cy="1588"/>
          </a:xfrm>
          <a:prstGeom prst="line">
            <a:avLst/>
          </a:prstGeom>
          <a:ln w="635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571" y="1062038"/>
            <a:ext cx="1896320" cy="1833562"/>
          </a:xfrm>
          <a:prstGeom prst="ellipse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590800" y="5181600"/>
            <a:ext cx="77724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11500" b="1" kern="1200">
                <a:ln w="12700">
                  <a:solidFill>
                    <a:schemeClr val="tx2"/>
                  </a:solidFill>
                </a:ln>
                <a:solidFill>
                  <a:schemeClr val="bg1"/>
                </a:solidFill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Electrical Engineering Department </a:t>
            </a:r>
          </a:p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Balochistan University of Engineering and Technology</a:t>
            </a:r>
          </a:p>
          <a:p>
            <a:pPr algn="ctr"/>
            <a:r>
              <a:rPr lang="en-US" sz="2800" dirty="0">
                <a:solidFill>
                  <a:schemeClr val="bg2">
                    <a:lumMod val="10000"/>
                  </a:schemeClr>
                </a:solidFill>
                <a:latin typeface="Times New Roman" pitchFamily="18" charset="0"/>
                <a:cs typeface="Times New Roman" pitchFamily="18" charset="0"/>
              </a:rPr>
              <a:t>Khuzdar </a:t>
            </a:r>
          </a:p>
        </p:txBody>
      </p:sp>
    </p:spTree>
    <p:extLst>
      <p:ext uri="{BB962C8B-B14F-4D97-AF65-F5344CB8AC3E}">
        <p14:creationId xmlns:p14="http://schemas.microsoft.com/office/powerpoint/2010/main" val="263124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807754F-BAFD-4BE5-A7B2-841AA10BFE6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08454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7030A0"/>
                </a:solidFill>
              </a:rPr>
              <a:t>System Architectures and Limitations</a:t>
            </a:r>
            <a:endParaRPr lang="th-TH" b="1" dirty="0">
              <a:solidFill>
                <a:srgbClr val="7030A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1A3BCF-E428-4443-82C6-D5C14FC6F672}"/>
              </a:ext>
            </a:extLst>
          </p:cNvPr>
          <p:cNvSpPr txBox="1"/>
          <p:nvPr/>
        </p:nvSpPr>
        <p:spPr>
          <a:xfrm>
            <a:off x="92752" y="730819"/>
            <a:ext cx="874408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System Architecture</a:t>
            </a:r>
            <a:endParaRPr lang="en-US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Radial, interconnected areas, complex network.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Power Flow in AC System</a:t>
            </a:r>
            <a:endParaRPr lang="en-US" dirty="0"/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Power Flow in Parallel and Meshed Paths.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Transmission Limitations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Steady-State (angular stability, thermal limits, voltage limits).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Stability issues (transient, dynamic, voltage and SSR (Solid State Relay as a switch).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en-US" dirty="0"/>
              <a:t>System issues (Post contingency conditions, loop flows, short-circuit levels).</a:t>
            </a:r>
            <a:endParaRPr lang="th-TH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26B374-79F7-4663-949A-9B6F4713FA62}"/>
              </a:ext>
            </a:extLst>
          </p:cNvPr>
          <p:cNvSpPr txBox="1"/>
          <p:nvPr/>
        </p:nvSpPr>
        <p:spPr>
          <a:xfrm>
            <a:off x="9251092" y="247135"/>
            <a:ext cx="261489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i="0" dirty="0">
                <a:solidFill>
                  <a:srgbClr val="5F6368"/>
                </a:solidFill>
                <a:effectLst/>
                <a:latin typeface="Roboto"/>
              </a:rPr>
              <a:t>Post contingency</a:t>
            </a:r>
            <a:r>
              <a:rPr lang="en-US" sz="1600" i="0" dirty="0">
                <a:solidFill>
                  <a:srgbClr val="4D5156"/>
                </a:solidFill>
                <a:effectLst/>
                <a:latin typeface="Roboto"/>
              </a:rPr>
              <a:t>: It is the state of the power system </a:t>
            </a:r>
            <a:r>
              <a:rPr lang="en-US" sz="1600" i="0" dirty="0">
                <a:solidFill>
                  <a:srgbClr val="5F6368"/>
                </a:solidFill>
                <a:effectLst/>
                <a:latin typeface="Roboto"/>
              </a:rPr>
              <a:t>after</a:t>
            </a:r>
            <a:r>
              <a:rPr lang="en-US" sz="1600" i="0" dirty="0">
                <a:solidFill>
                  <a:srgbClr val="4D5156"/>
                </a:solidFill>
                <a:effectLst/>
                <a:latin typeface="Roboto"/>
              </a:rPr>
              <a:t> a </a:t>
            </a:r>
            <a:r>
              <a:rPr lang="en-US" sz="1600" i="0" dirty="0">
                <a:solidFill>
                  <a:srgbClr val="5F6368"/>
                </a:solidFill>
                <a:effectLst/>
                <a:latin typeface="Roboto"/>
              </a:rPr>
              <a:t>contingency</a:t>
            </a:r>
            <a:r>
              <a:rPr lang="en-US" sz="1600" i="0" dirty="0">
                <a:solidFill>
                  <a:srgbClr val="4D5156"/>
                </a:solidFill>
                <a:effectLst/>
                <a:latin typeface="Roboto"/>
              </a:rPr>
              <a:t> has occurred. </a:t>
            </a:r>
          </a:p>
          <a:p>
            <a:pPr algn="just"/>
            <a:r>
              <a:rPr lang="en-US" sz="1400" b="0" i="0" dirty="0">
                <a:solidFill>
                  <a:srgbClr val="222222"/>
                </a:solidFill>
                <a:effectLst/>
                <a:latin typeface="Roboto"/>
              </a:rPr>
              <a:t>A </a:t>
            </a:r>
            <a:r>
              <a:rPr lang="en-US" sz="1400" b="1" i="0" dirty="0">
                <a:solidFill>
                  <a:srgbClr val="222222"/>
                </a:solidFill>
                <a:effectLst/>
                <a:latin typeface="Roboto"/>
              </a:rPr>
              <a:t>contingency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Roboto"/>
              </a:rPr>
              <a:t> is the loss or failure of a small part of the </a:t>
            </a:r>
            <a:r>
              <a:rPr lang="en-US" sz="1400" b="1" i="0" dirty="0">
                <a:solidFill>
                  <a:srgbClr val="222222"/>
                </a:solidFill>
                <a:effectLst/>
                <a:latin typeface="Roboto"/>
              </a:rPr>
              <a:t>power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Roboto"/>
              </a:rPr>
              <a:t> system (e.g. a transmission line), or the loss/failure of individual equipment such as a generator or transformer.</a:t>
            </a:r>
          </a:p>
          <a:p>
            <a:pPr algn="just"/>
            <a:endParaRPr lang="en-US" sz="1400" dirty="0">
              <a:solidFill>
                <a:srgbClr val="222222"/>
              </a:solidFill>
              <a:latin typeface="Roboto"/>
            </a:endParaRPr>
          </a:p>
          <a:p>
            <a:pPr algn="just"/>
            <a:r>
              <a:rPr lang="en-US" sz="1400" b="1" i="0" dirty="0">
                <a:solidFill>
                  <a:srgbClr val="222222"/>
                </a:solidFill>
                <a:effectLst/>
                <a:latin typeface="Roboto"/>
              </a:rPr>
              <a:t>LOOP FLOW</a:t>
            </a:r>
          </a:p>
          <a:p>
            <a:pPr algn="just"/>
            <a:r>
              <a:rPr lang="en-US" sz="1400" b="1" dirty="0">
                <a:solidFill>
                  <a:srgbClr val="222222"/>
                </a:solidFill>
                <a:latin typeface="Roboto"/>
              </a:rPr>
              <a:t>Unscheduled power flow on transmission line and result in a violation of reliability criteria and decrease the available transfer capability.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Roboto"/>
              </a:rPr>
              <a:t> </a:t>
            </a:r>
            <a:endParaRPr lang="th-TH" sz="20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A4AF71F-4934-4983-A528-5E557F6470F7}"/>
              </a:ext>
            </a:extLst>
          </p:cNvPr>
          <p:cNvSpPr/>
          <p:nvPr/>
        </p:nvSpPr>
        <p:spPr>
          <a:xfrm>
            <a:off x="9144000" y="181232"/>
            <a:ext cx="2924432" cy="2759676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4810D67-0BB5-4157-9D99-8DE0299E78AC}"/>
              </a:ext>
            </a:extLst>
          </p:cNvPr>
          <p:cNvSpPr/>
          <p:nvPr/>
        </p:nvSpPr>
        <p:spPr>
          <a:xfrm>
            <a:off x="9315245" y="4566327"/>
            <a:ext cx="2876755" cy="2110441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F96959-6891-40DA-87E3-59251149A52F}"/>
              </a:ext>
            </a:extLst>
          </p:cNvPr>
          <p:cNvSpPr txBox="1"/>
          <p:nvPr/>
        </p:nvSpPr>
        <p:spPr>
          <a:xfrm>
            <a:off x="9296398" y="4562366"/>
            <a:ext cx="287675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Dynamic stability is also issue when load changes occurs. It </a:t>
            </a:r>
            <a:r>
              <a:rPr lang="en-US" sz="1800" b="0" i="0" dirty="0">
                <a:solidFill>
                  <a:srgbClr val="222222"/>
                </a:solidFill>
                <a:effectLst/>
                <a:latin typeface="Roboto"/>
              </a:rPr>
              <a:t>can be defined as the energy balance between the supplied power and the consumed power at a given point.</a:t>
            </a:r>
            <a:endParaRPr lang="th-TH" sz="18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DCA2E25-4BCE-4C49-B527-5583956A0BE7}"/>
              </a:ext>
            </a:extLst>
          </p:cNvPr>
          <p:cNvSpPr/>
          <p:nvPr/>
        </p:nvSpPr>
        <p:spPr>
          <a:xfrm>
            <a:off x="9296399" y="2940909"/>
            <a:ext cx="2876755" cy="1617958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53578F-B42E-4F8C-8F54-101459B9EFE8}"/>
              </a:ext>
            </a:extLst>
          </p:cNvPr>
          <p:cNvSpPr txBox="1"/>
          <p:nvPr/>
        </p:nvSpPr>
        <p:spPr>
          <a:xfrm>
            <a:off x="189470" y="6362858"/>
            <a:ext cx="9061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These points keeping in mind when designing the FCATS Devices</a:t>
            </a:r>
            <a:endParaRPr lang="th-TH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248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D9F41-D68D-4E12-B995-0D5D3C6B9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17" y="936497"/>
            <a:ext cx="7884286" cy="5777342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2"/>
                </a:solidFill>
              </a:rPr>
              <a:t>FACTS devices possess following attributes: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sz="1800" dirty="0"/>
              <a:t>Provide dynamic reactive power support.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sz="1800" dirty="0"/>
              <a:t>Voltage control.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sz="1800" dirty="0"/>
              <a:t>Improve system stability.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sz="1800" dirty="0"/>
              <a:t>Control real and reactive power flow.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2"/>
                </a:solidFill>
              </a:rPr>
              <a:t>Reducing power losses in transmission lines.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Improving voltage profile and less voltage fluctuations.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2"/>
                </a:solidFill>
              </a:rPr>
              <a:t>Steady state and transient stability limit is increased.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Provides congestion management.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accent2"/>
                </a:solidFill>
              </a:rPr>
              <a:t>Security of the system increased &amp; reducing blackout chances.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Provide greater flexibility in expansion of existing transmission system.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 </a:t>
            </a:r>
            <a:r>
              <a:rPr lang="en-US" sz="2400" dirty="0">
                <a:solidFill>
                  <a:schemeClr val="accent2"/>
                </a:solidFill>
              </a:rPr>
              <a:t>FACTS helps to improve the power enhancement capability.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FACTS have high speed reliability of switching.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4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150567E-8AE8-43C4-9464-79507F24B45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54117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7030A0"/>
                </a:solidFill>
              </a:rPr>
              <a:t>Benefits of FACTS</a:t>
            </a:r>
            <a:endParaRPr lang="th-TH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6679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7C2A4-A795-4538-8C05-03E4AD00E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740" y="117990"/>
            <a:ext cx="10515600" cy="65636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FACTS CONTROLLER</a:t>
            </a:r>
            <a:endParaRPr lang="th-TH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13F6A-CFF3-41DE-ABD9-6D6CE4F85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599" y="927700"/>
            <a:ext cx="11790405" cy="4351338"/>
          </a:xfrm>
        </p:spPr>
        <p:txBody>
          <a:bodyPr/>
          <a:lstStyle/>
          <a:p>
            <a:r>
              <a:rPr lang="en-US" dirty="0"/>
              <a:t>The FACTS controller is defined as a power electronic based system and other static equipment that provide control of one or more AC transmission system parameters.</a:t>
            </a:r>
          </a:p>
          <a:p>
            <a:r>
              <a:rPr lang="en-US" dirty="0"/>
              <a:t>FACTS controller controls series impedance, shunt impedance, current, voltage, phase angle etc.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3441506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41B22-E9E1-44BE-8D05-5A0D4F4DE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886" y="1059506"/>
            <a:ext cx="11773912" cy="5629618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Generally FACTS devices can be classified as :-</a:t>
            </a:r>
          </a:p>
          <a:p>
            <a:pPr marL="1028700" lvl="1" indent="-571500">
              <a:buFont typeface="+mj-lt"/>
              <a:buAutoNum type="romanUcPeriod"/>
            </a:pPr>
            <a:r>
              <a:rPr lang="en-US" dirty="0"/>
              <a:t>Shunt Connected Controllers :- Inject Current</a:t>
            </a:r>
          </a:p>
          <a:p>
            <a:pPr marL="1028700" lvl="1" indent="-571500">
              <a:buFont typeface="+mj-lt"/>
              <a:buAutoNum type="romanUcPeriod"/>
            </a:pPr>
            <a:endParaRPr lang="en-US" dirty="0"/>
          </a:p>
          <a:p>
            <a:pPr marL="1028700" lvl="1" indent="-571500">
              <a:buFont typeface="+mj-lt"/>
              <a:buAutoNum type="romanUcPeriod"/>
            </a:pPr>
            <a:r>
              <a:rPr lang="en-US" dirty="0"/>
              <a:t>Series Connected Controllers :- Inject Voltage</a:t>
            </a:r>
          </a:p>
          <a:p>
            <a:pPr marL="1028700" lvl="1" indent="-571500">
              <a:buFont typeface="+mj-lt"/>
              <a:buAutoNum type="romanUcPeriod"/>
            </a:pPr>
            <a:endParaRPr lang="en-US" dirty="0"/>
          </a:p>
          <a:p>
            <a:pPr marL="1028700" lvl="1" indent="-571500">
              <a:buFont typeface="+mj-lt"/>
              <a:buAutoNum type="romanUcPeriod"/>
            </a:pPr>
            <a:r>
              <a:rPr lang="en-US" dirty="0"/>
              <a:t>Combined Series-Series Controllers</a:t>
            </a:r>
          </a:p>
          <a:p>
            <a:pPr marL="1028700" lvl="1" indent="-571500">
              <a:buFont typeface="+mj-lt"/>
              <a:buAutoNum type="romanUcPeriod"/>
            </a:pPr>
            <a:endParaRPr lang="en-US" dirty="0"/>
          </a:p>
          <a:p>
            <a:pPr marL="1028700" lvl="1" indent="-571500">
              <a:buFont typeface="+mj-lt"/>
              <a:buAutoNum type="romanUcPeriod"/>
            </a:pPr>
            <a:r>
              <a:rPr lang="en-US" dirty="0"/>
              <a:t>Combined Shunt – Series Controllers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>
                <a:solidFill>
                  <a:srgbClr val="7030A0"/>
                </a:solidFill>
              </a:rPr>
              <a:t>Classification based on power electronic devices: -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Variable Impedance Type (VIT).</a:t>
            </a:r>
          </a:p>
          <a:p>
            <a:pPr marL="971550" lvl="1" indent="-514350">
              <a:buFont typeface="+mj-lt"/>
              <a:buAutoNum type="romanUcPeriod"/>
            </a:pPr>
            <a:endParaRPr lang="en-US" dirty="0"/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Voltage Sources Converter (VSC) Type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ED07554-1A2F-4F29-B1B2-56DA21B8AB6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54117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7030A0"/>
                </a:solidFill>
              </a:rPr>
              <a:t>Classifications of FACTS Controllers</a:t>
            </a:r>
            <a:endParaRPr lang="th-TH" b="1" dirty="0">
              <a:solidFill>
                <a:srgbClr val="7030A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C7AFB2B-6858-4B41-A0D7-DFE6BAFDF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9914" y="1582822"/>
            <a:ext cx="4407244" cy="10001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DED5CD-0834-4633-A46D-0D0FEFE6E759}"/>
              </a:ext>
            </a:extLst>
          </p:cNvPr>
          <p:cNvSpPr txBox="1"/>
          <p:nvPr/>
        </p:nvSpPr>
        <p:spPr>
          <a:xfrm>
            <a:off x="6705601" y="2644346"/>
            <a:ext cx="53435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Figure: General symbol of FACTS Controller</a:t>
            </a:r>
            <a:endParaRPr lang="th-TH" sz="2000" dirty="0"/>
          </a:p>
        </p:txBody>
      </p:sp>
    </p:spTree>
    <p:extLst>
      <p:ext uri="{BB962C8B-B14F-4D97-AF65-F5344CB8AC3E}">
        <p14:creationId xmlns:p14="http://schemas.microsoft.com/office/powerpoint/2010/main" val="282790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41B22-E9E1-44BE-8D05-5A0D4F4DE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886" y="1059506"/>
            <a:ext cx="10764011" cy="566257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Variable Impedance Type (VIT) Controllers include:-</a:t>
            </a:r>
          </a:p>
          <a:p>
            <a:pPr marL="1028700" lvl="1" indent="-571500">
              <a:buFont typeface="+mj-lt"/>
              <a:buAutoNum type="romanUcPeriod"/>
            </a:pPr>
            <a:r>
              <a:rPr lang="en-US" dirty="0"/>
              <a:t>SVC-Static Var Compensator- Shunt Connected</a:t>
            </a:r>
          </a:p>
          <a:p>
            <a:pPr marL="1028700" lvl="1" indent="-571500">
              <a:buFont typeface="+mj-lt"/>
              <a:buAutoNum type="romanUcPeriod"/>
            </a:pPr>
            <a:endParaRPr lang="en-US" dirty="0"/>
          </a:p>
          <a:p>
            <a:pPr marL="1028700" lvl="1" indent="-571500">
              <a:buFont typeface="+mj-lt"/>
              <a:buAutoNum type="romanUcPeriod"/>
            </a:pPr>
            <a:r>
              <a:rPr lang="en-US" dirty="0"/>
              <a:t>TCSC – Thyristor Controlled Series Compensator.- Series Connected</a:t>
            </a:r>
          </a:p>
          <a:p>
            <a:pPr marL="1028700" lvl="1" indent="-571500">
              <a:buFont typeface="+mj-lt"/>
              <a:buAutoNum type="romanUcPeriod"/>
            </a:pPr>
            <a:endParaRPr lang="en-US" dirty="0"/>
          </a:p>
          <a:p>
            <a:pPr marL="1028700" lvl="1" indent="-571500">
              <a:buFont typeface="+mj-lt"/>
              <a:buAutoNum type="romanUcPeriod"/>
            </a:pPr>
            <a:r>
              <a:rPr lang="en-US" dirty="0"/>
              <a:t>TCPST- Thyristor Controlled Phase Shifting Transformer- Combined Shunt &amp; Series Connected.</a:t>
            </a:r>
          </a:p>
          <a:p>
            <a:pPr marL="1028700" lvl="1" indent="-571500">
              <a:buFont typeface="+mj-lt"/>
              <a:buAutoNum type="romanUcPeriod"/>
            </a:pPr>
            <a:endParaRPr lang="en-US" dirty="0"/>
          </a:p>
          <a:p>
            <a:pPr marL="1028700" lvl="1" indent="-571500">
              <a:buFont typeface="+mj-lt"/>
              <a:buAutoNum type="romanUcPeriod"/>
            </a:pPr>
            <a:r>
              <a:rPr lang="en-US" dirty="0"/>
              <a:t>Combined Series-Series Controllers</a:t>
            </a:r>
          </a:p>
          <a:p>
            <a:pPr marL="1028700" lvl="1" indent="-571500">
              <a:buFont typeface="+mj-lt"/>
              <a:buAutoNum type="romanUcPeriod"/>
            </a:pPr>
            <a:endParaRPr lang="en-US" dirty="0"/>
          </a:p>
          <a:p>
            <a:pPr marL="1028700" lvl="1" indent="-571500">
              <a:buFont typeface="+mj-lt"/>
              <a:buAutoNum type="romanUcPeriod"/>
            </a:pPr>
            <a:r>
              <a:rPr lang="en-US" dirty="0"/>
              <a:t>Combined Shunt – Series Controllers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>
                <a:solidFill>
                  <a:srgbClr val="7030A0"/>
                </a:solidFill>
              </a:rPr>
              <a:t>Voltage Source Converter (VSC) Type Controllers include:-</a:t>
            </a:r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STATCOM – Static Synchronous Compensator – Shunt Connected</a:t>
            </a:r>
          </a:p>
          <a:p>
            <a:pPr marL="971550" lvl="1" indent="-514350">
              <a:buFont typeface="+mj-lt"/>
              <a:buAutoNum type="romanUcPeriod"/>
            </a:pPr>
            <a:endParaRPr lang="en-US" dirty="0"/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SSSC – Static Synchronous Series Compensator – Series Connected.</a:t>
            </a:r>
          </a:p>
          <a:p>
            <a:pPr marL="971550" lvl="1" indent="-514350">
              <a:buFont typeface="+mj-lt"/>
              <a:buAutoNum type="romanUcPeriod"/>
            </a:pPr>
            <a:endParaRPr lang="en-US" dirty="0"/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IPFC- Interline Power Flow Controller – Combined Series-Series Connected.</a:t>
            </a:r>
          </a:p>
          <a:p>
            <a:pPr marL="971550" lvl="1" indent="-514350">
              <a:buFont typeface="+mj-lt"/>
              <a:buAutoNum type="romanUcPeriod"/>
            </a:pPr>
            <a:endParaRPr lang="en-US" dirty="0"/>
          </a:p>
          <a:p>
            <a:pPr marL="971550" lvl="1" indent="-514350">
              <a:buFont typeface="+mj-lt"/>
              <a:buAutoNum type="romanUcPeriod"/>
            </a:pPr>
            <a:r>
              <a:rPr lang="en-US" dirty="0"/>
              <a:t>UPFC – Unified Power Flow Controller – Combined Shunt- Series Connected.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ED07554-1A2F-4F29-B1B2-56DA21B8AB6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854117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7030A0"/>
                </a:solidFill>
              </a:rPr>
              <a:t>Classifications of FACTS Controllers</a:t>
            </a:r>
            <a:endParaRPr lang="th-TH" b="1" dirty="0">
              <a:solidFill>
                <a:srgbClr val="7030A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48A753-95A0-4674-893D-D4D72DBC4969}"/>
              </a:ext>
            </a:extLst>
          </p:cNvPr>
          <p:cNvSpPr txBox="1"/>
          <p:nvPr/>
        </p:nvSpPr>
        <p:spPr>
          <a:xfrm>
            <a:off x="7957751" y="2699393"/>
            <a:ext cx="3901892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i="0" dirty="0">
                <a:effectLst/>
                <a:latin typeface="arial" panose="020B0604020202020204" pitchFamily="34" charset="0"/>
              </a:rPr>
              <a:t>Any device used to compensate for something, notably to achieve a  better balance is known as Compensator.</a:t>
            </a:r>
          </a:p>
          <a:p>
            <a:pPr algn="just"/>
            <a:r>
              <a:rPr lang="en-US" sz="1600" dirty="0">
                <a:latin typeface="arial" panose="020B0604020202020204" pitchFamily="34" charset="0"/>
              </a:rPr>
              <a:t>Suppose one quantity is more than we add another opposite quantity to reduce the affect of other or balance it.</a:t>
            </a:r>
          </a:p>
          <a:p>
            <a:pPr algn="just"/>
            <a:r>
              <a:rPr lang="en-US" sz="1600" dirty="0">
                <a:latin typeface="arial" panose="020B0604020202020204" pitchFamily="34" charset="0"/>
              </a:rPr>
              <a:t>In power system if reactive power amount is more than voltage drop increase than losses increase, so we can absorb the reactive power</a:t>
            </a:r>
            <a:endParaRPr lang="th-TH" sz="1600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DEA0ABE-528B-498E-94E8-E4D6AB633C46}"/>
              </a:ext>
            </a:extLst>
          </p:cNvPr>
          <p:cNvSpPr/>
          <p:nvPr/>
        </p:nvSpPr>
        <p:spPr>
          <a:xfrm>
            <a:off x="7817708" y="2699394"/>
            <a:ext cx="4110681" cy="2902336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27826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54388-2877-4CC7-873A-8406C7B5A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493" y="2059460"/>
            <a:ext cx="10515600" cy="2942839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Lecture No: 03</a:t>
            </a:r>
            <a:br>
              <a:rPr lang="en-US" b="1" dirty="0">
                <a:solidFill>
                  <a:srgbClr val="7030A0"/>
                </a:solidFill>
              </a:rPr>
            </a:br>
            <a:br>
              <a:rPr lang="en-US" b="1" dirty="0">
                <a:solidFill>
                  <a:srgbClr val="7030A0"/>
                </a:solidFill>
              </a:rPr>
            </a:br>
            <a:br>
              <a:rPr lang="en-US" b="1" dirty="0">
                <a:solidFill>
                  <a:srgbClr val="7030A0"/>
                </a:solidFill>
              </a:rPr>
            </a:br>
            <a:r>
              <a:rPr lang="en-US" b="1" dirty="0">
                <a:solidFill>
                  <a:srgbClr val="7030A0"/>
                </a:solidFill>
              </a:rPr>
              <a:t>Power Flow Equation</a:t>
            </a:r>
            <a:endParaRPr lang="th-TH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59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5688A-4B23-4C12-B7D8-2F00E1FC1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010" y="124549"/>
            <a:ext cx="11603979" cy="597827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solidFill>
                  <a:srgbClr val="7030A0"/>
                </a:solidFill>
              </a:rPr>
              <a:t>Broad Classification of FACTS Controllers / Compensator</a:t>
            </a:r>
            <a:endParaRPr lang="th-TH" sz="4000" b="1" dirty="0">
              <a:solidFill>
                <a:srgbClr val="7030A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7FBFC7-56B8-4002-BD28-9852F84AF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82" y="1658321"/>
            <a:ext cx="5459427" cy="46130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D3D47E-75FB-4C23-B42B-0464695B2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3637" y="1760293"/>
            <a:ext cx="5753100" cy="4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702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D19EE-8511-40A0-B56C-7611B3111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550" y="140526"/>
            <a:ext cx="10515600" cy="38061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Series Controllers</a:t>
            </a:r>
            <a:endParaRPr lang="th-TH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E9C54-957B-4E1E-AB62-F20A68FB7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235" y="802739"/>
            <a:ext cx="11621529" cy="3802709"/>
          </a:xfrm>
        </p:spPr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dirty="0"/>
              <a:t>It is connected in series with transmission line.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/>
              <a:t>The series controller could be a variable impedance or variable source.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dirty="0"/>
              <a:t> All series controllers inject voltage in series with the line.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Arial" panose="020B0604020202020204" pitchFamily="34" charset="0"/>
              </a:rPr>
              <a:t>Series Controllers consist of capacitors or reactors which introduce voltage in series with the line.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Arial" panose="020B0604020202020204" pitchFamily="34" charset="0"/>
              </a:rPr>
              <a:t> They supply or consume variable reactive power. 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b="0" i="0" dirty="0">
                <a:effectLst/>
                <a:latin typeface="Arial" panose="020B0604020202020204" pitchFamily="34" charset="0"/>
              </a:rPr>
              <a:t>Examples of series controllers are SSSC (Static Synchronous Series Compensator) , TCSR, TCSC (Thyristor Controlled Series Capacitor), TSSC, IPFC, etc.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7BC393-4ADA-4651-AD1A-9024223B4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4944234"/>
            <a:ext cx="4705350" cy="16706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8E07CE-B35E-40F3-B70C-8307E2978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0942" y="5250899"/>
            <a:ext cx="3467100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498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7BC778-23D0-4918-BFEA-2CFA8447E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9332" y="2172965"/>
            <a:ext cx="3600450" cy="314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23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FC541-0BDA-4ECA-8562-1113A2DE4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422" y="365126"/>
            <a:ext cx="11131378" cy="68108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Switch</a:t>
            </a:r>
            <a:endParaRPr lang="th-TH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85F8F-4D73-4069-8493-B67F2D290C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691" y="1144545"/>
            <a:ext cx="11705258" cy="4351338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A switch has two states: either the two nodes can be connected or disconnected.</a:t>
            </a:r>
          </a:p>
          <a:p>
            <a:pPr algn="l"/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In an ideal switch, the connected state behaves like a resistor </a:t>
            </a:r>
            <a:r>
              <a:rPr lang="en-US" b="0" i="0" dirty="0">
                <a:solidFill>
                  <a:srgbClr val="111111"/>
                </a:solidFill>
                <a:effectLst/>
                <a:latin typeface="MJXc-TeX-math-I"/>
              </a:rPr>
              <a:t>R</a:t>
            </a:r>
            <a:r>
              <a:rPr lang="en-US" b="0" i="0" dirty="0">
                <a:solidFill>
                  <a:srgbClr val="111111"/>
                </a:solidFill>
                <a:effectLst/>
                <a:latin typeface="MJXc-TeX-main-R"/>
              </a:rPr>
              <a:t>=0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 (short circuit), while the disconnected state behaves like a resistor </a:t>
            </a:r>
            <a:r>
              <a:rPr lang="en-US" b="0" i="0" dirty="0">
                <a:solidFill>
                  <a:srgbClr val="111111"/>
                </a:solidFill>
                <a:effectLst/>
                <a:latin typeface="MJXc-TeX-math-I"/>
              </a:rPr>
              <a:t>R</a:t>
            </a:r>
            <a:r>
              <a:rPr lang="en-US" b="0" i="0" dirty="0">
                <a:solidFill>
                  <a:srgbClr val="111111"/>
                </a:solidFill>
                <a:effectLst/>
                <a:latin typeface="MJXc-TeX-main-R"/>
              </a:rPr>
              <a:t>=∞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 (open circuit):</a:t>
            </a:r>
          </a:p>
          <a:p>
            <a:endParaRPr lang="th-T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E91535-5EC0-4C77-AAE9-D65267386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0598" y="3257550"/>
            <a:ext cx="5915025" cy="337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985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F189AE0-8B3D-49BC-B714-33083B55F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2641" y="1362369"/>
            <a:ext cx="5389970" cy="36861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1D200-FDE6-4DAB-A427-FB9DB559F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389" y="291313"/>
            <a:ext cx="5983386" cy="613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19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58968-726B-49C8-A697-2EDD1B37D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377" y="187102"/>
            <a:ext cx="10515600" cy="792036"/>
          </a:xfrm>
        </p:spPr>
        <p:txBody>
          <a:bodyPr/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-apple-system"/>
              </a:rPr>
              <a:t>Single-Pole Single-Throw (SPST) Switch</a:t>
            </a:r>
            <a:endParaRPr lang="th-TH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119DD-18BF-48BC-A64A-2442BB338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5114" y="1040697"/>
            <a:ext cx="11607350" cy="4351338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The switch shown below is a “single throw” switch, meaning the switchable terminal can either be connected or not. Overall, this is called a SPST switch, for Single-Pole Single-Throw. This is useful as a simple on-off switch, like most light switches you’re familiar with.</a:t>
            </a:r>
            <a:endParaRPr lang="th-T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80A723-FE07-4A67-B5D8-DFF472C34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36" y="3990427"/>
            <a:ext cx="4924425" cy="2362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FA3688A-8104-4A56-88FF-C72697FD3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1080" y="3931044"/>
            <a:ext cx="2933700" cy="2257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59F862-00A7-44A7-B555-E35B8579A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4780" y="3990427"/>
            <a:ext cx="3437684" cy="219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191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08817-D5C0-45EE-B21B-54E3403AE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27610-9103-4F06-B399-BE5FCC059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B3D849-DDE6-4A2E-90E7-C0A68B134D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258" y="234848"/>
            <a:ext cx="11091483" cy="638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0045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1F4C-8023-4E69-B29C-723644E12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6F1FB4-CBD6-4295-8D63-DE7A78EC9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4424" y="1825625"/>
            <a:ext cx="838315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3712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3776-0D10-4F59-867F-A9F4D1FE1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20692-37D1-4E46-B828-7826B0F0B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F3CF37-FB9B-4B19-B4B9-FD29E2112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073" y="498376"/>
            <a:ext cx="11077997" cy="586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530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809E5-7265-4FC3-A6F8-4AAF6101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72F5-CB96-4DD6-BA88-F82E7E30E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290311-7D55-4CED-910A-98EF3E9BF8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90" y="256197"/>
            <a:ext cx="11156219" cy="636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6032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1AC92-D6E9-4F3E-AE98-0440B3403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DAC9C-A7F7-4026-9A52-F55E25046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3BAE54-B610-490E-B775-C43B92EDB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493" y="453171"/>
            <a:ext cx="11353800" cy="6039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3211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56AC3-6A34-4BDD-814F-81E6040BC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0DA1B-131F-444A-BE4D-9F8DECB54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h-TH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BD677E-F748-4539-90C9-6635A0114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778241"/>
            <a:ext cx="10934700" cy="530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6465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F1611-0FEE-4DD1-80E6-6DBB6ED1A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52" y="87518"/>
            <a:ext cx="10515600" cy="443877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SVC- Static VAR Compensator</a:t>
            </a:r>
            <a:endParaRPr lang="th-TH" b="1" dirty="0">
              <a:solidFill>
                <a:srgbClr val="7030A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F51067-9B25-4C1A-98F8-605D76BB1A2B}"/>
              </a:ext>
            </a:extLst>
          </p:cNvPr>
          <p:cNvSpPr txBox="1"/>
          <p:nvPr/>
        </p:nvSpPr>
        <p:spPr>
          <a:xfrm>
            <a:off x="172995" y="627592"/>
            <a:ext cx="11862486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SVC is FACT device, which is used as Capacitor compensator and Inductive compensator.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It is a shunt type controller.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It is used to control the power flow in transmission lines.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It also improve the transient stability.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If a power system having a low voltage than it generate a reactive power through L branch.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rgbClr val="000000"/>
                </a:solidFill>
                <a:latin typeface="Verdana" panose="020B0604030504040204" pitchFamily="34" charset="0"/>
              </a:rPr>
              <a:t>If a power system having a high voltage than it absorbed a reactive power through C branch.</a:t>
            </a: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endParaRPr lang="en-US" sz="2400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73B946-73E0-457C-84BA-5F3ECF8A9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168" y="4353363"/>
            <a:ext cx="4362450" cy="233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8115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DDD3F-E916-4DB3-97BD-2BC2B89C7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070" y="159180"/>
            <a:ext cx="10515600" cy="1002356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STATCOM – Static Synchronous Compensator</a:t>
            </a:r>
            <a:endParaRPr lang="th-TH" b="1" dirty="0">
              <a:solidFill>
                <a:srgbClr val="7030A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AAC82-9642-47CD-997F-67F53EBDDF27}"/>
              </a:ext>
            </a:extLst>
          </p:cNvPr>
          <p:cNvPicPr/>
          <p:nvPr/>
        </p:nvPicPr>
        <p:blipFill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062" y="3528127"/>
            <a:ext cx="5727700" cy="317069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67494B-9FF6-4F5A-8D14-4C8C3C939C8A}"/>
              </a:ext>
            </a:extLst>
          </p:cNvPr>
          <p:cNvSpPr txBox="1"/>
          <p:nvPr/>
        </p:nvSpPr>
        <p:spPr>
          <a:xfrm>
            <a:off x="418070" y="1161536"/>
            <a:ext cx="1086776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is a basic circuit diagram of STATCOM.</a:t>
            </a:r>
          </a:p>
          <a:p>
            <a:r>
              <a:rPr lang="en-US" dirty="0"/>
              <a:t>Apply DC voltage source to Inverter and to change DC power to AC power.</a:t>
            </a:r>
          </a:p>
          <a:p>
            <a:r>
              <a:rPr lang="en-US" dirty="0"/>
              <a:t>AC power feed to </a:t>
            </a:r>
            <a:r>
              <a:rPr lang="en-US" dirty="0" err="1"/>
              <a:t>Vstatcom</a:t>
            </a:r>
            <a:r>
              <a:rPr lang="en-US" dirty="0"/>
              <a:t>.</a:t>
            </a:r>
          </a:p>
          <a:p>
            <a:r>
              <a:rPr lang="en-US" dirty="0"/>
              <a:t>Than go to Transformer and finally goes to the utility bus voltage.</a:t>
            </a:r>
          </a:p>
          <a:p>
            <a:r>
              <a:rPr lang="en-US" dirty="0"/>
              <a:t>So </a:t>
            </a:r>
            <a:r>
              <a:rPr lang="en-US" dirty="0" err="1"/>
              <a:t>Statcom</a:t>
            </a:r>
            <a:r>
              <a:rPr lang="en-US" dirty="0"/>
              <a:t> balance the low or high voltage and perform as compensator.</a:t>
            </a:r>
          </a:p>
          <a:p>
            <a:endParaRPr lang="en-US" dirty="0"/>
          </a:p>
          <a:p>
            <a:r>
              <a:rPr lang="en-US" dirty="0"/>
              <a:t>Equivalent circuit diagram:</a:t>
            </a:r>
          </a:p>
          <a:p>
            <a:r>
              <a:rPr lang="en-US" dirty="0"/>
              <a:t>First is a </a:t>
            </a:r>
            <a:r>
              <a:rPr lang="en-US" dirty="0" err="1"/>
              <a:t>Statcom</a:t>
            </a:r>
            <a:r>
              <a:rPr lang="en-US" dirty="0"/>
              <a:t>.</a:t>
            </a:r>
          </a:p>
          <a:p>
            <a:r>
              <a:rPr lang="en-US" dirty="0"/>
              <a:t>Than transmission line reactance.</a:t>
            </a:r>
          </a:p>
          <a:p>
            <a:r>
              <a:rPr lang="en-US" dirty="0"/>
              <a:t>And Vt is the bus voltage.</a:t>
            </a:r>
            <a:endParaRPr lang="th-T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6F73DE-5C4B-4305-AF33-7587D8391D58}"/>
              </a:ext>
            </a:extLst>
          </p:cNvPr>
          <p:cNvSpPr txBox="1"/>
          <p:nvPr/>
        </p:nvSpPr>
        <p:spPr>
          <a:xfrm>
            <a:off x="8787950" y="4062202"/>
            <a:ext cx="258945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Statcom</a:t>
            </a:r>
            <a:r>
              <a:rPr lang="en-US" sz="1400" dirty="0"/>
              <a:t> voltage &gt; Bus voltage = reactive power generate or feed.</a:t>
            </a:r>
          </a:p>
          <a:p>
            <a:r>
              <a:rPr lang="en-US" sz="1400" dirty="0" err="1"/>
              <a:t>Statcom</a:t>
            </a:r>
            <a:r>
              <a:rPr lang="en-US" sz="1400" dirty="0"/>
              <a:t> voltage &lt; Bus voltage = reactive power absorb.</a:t>
            </a:r>
            <a:endParaRPr lang="th-TH" sz="1400" dirty="0"/>
          </a:p>
          <a:p>
            <a:endParaRPr lang="th-TH" sz="1400" dirty="0"/>
          </a:p>
        </p:txBody>
      </p:sp>
    </p:spTree>
    <p:extLst>
      <p:ext uri="{BB962C8B-B14F-4D97-AF65-F5344CB8AC3E}">
        <p14:creationId xmlns:p14="http://schemas.microsoft.com/office/powerpoint/2010/main" val="5775122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387B8-F40A-4FA1-97E1-CE563720B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933" y="89996"/>
            <a:ext cx="10515600" cy="719208"/>
          </a:xfrm>
        </p:spPr>
        <p:txBody>
          <a:bodyPr/>
          <a:lstStyle/>
          <a:p>
            <a:r>
              <a:rPr lang="en-US" b="0" i="0" dirty="0">
                <a:solidFill>
                  <a:srgbClr val="7030A0"/>
                </a:solidFill>
                <a:effectLst/>
                <a:latin typeface="Linux Libertine"/>
              </a:rPr>
              <a:t>Electric power conversion</a:t>
            </a:r>
            <a:endParaRPr lang="th-TH" dirty="0">
              <a:solidFill>
                <a:srgbClr val="7030A0"/>
              </a:solidFill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5E2DA94-3824-419A-9060-5992534813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136617"/>
              </p:ext>
            </p:extLst>
          </p:nvPr>
        </p:nvGraphicFramePr>
        <p:xfrm>
          <a:off x="169933" y="1132360"/>
          <a:ext cx="11790095" cy="3967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4120">
                  <a:extLst>
                    <a:ext uri="{9D8B030D-6E8A-4147-A177-3AD203B41FA5}">
                      <a16:colId xmlns:a16="http://schemas.microsoft.com/office/drawing/2014/main" val="2515399532"/>
                    </a:ext>
                  </a:extLst>
                </a:gridCol>
                <a:gridCol w="2694648">
                  <a:extLst>
                    <a:ext uri="{9D8B030D-6E8A-4147-A177-3AD203B41FA5}">
                      <a16:colId xmlns:a16="http://schemas.microsoft.com/office/drawing/2014/main" val="780569384"/>
                    </a:ext>
                  </a:extLst>
                </a:gridCol>
                <a:gridCol w="3010237">
                  <a:extLst>
                    <a:ext uri="{9D8B030D-6E8A-4147-A177-3AD203B41FA5}">
                      <a16:colId xmlns:a16="http://schemas.microsoft.com/office/drawing/2014/main" val="451455805"/>
                    </a:ext>
                  </a:extLst>
                </a:gridCol>
                <a:gridCol w="3261090">
                  <a:extLst>
                    <a:ext uri="{9D8B030D-6E8A-4147-A177-3AD203B41FA5}">
                      <a16:colId xmlns:a16="http://schemas.microsoft.com/office/drawing/2014/main" val="42170723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rgbClr val="7030A0"/>
                          </a:solidFill>
                        </a:rPr>
                        <a:t>DC to DC</a:t>
                      </a:r>
                      <a:endParaRPr lang="th-TH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rgbClr val="7030A0"/>
                          </a:solidFill>
                          <a:latin typeface="+mn-lt"/>
                          <a:ea typeface="+mn-ea"/>
                          <a:cs typeface="+mn-cs"/>
                        </a:rPr>
                        <a:t>DC to AC</a:t>
                      </a:r>
                      <a:endParaRPr lang="th-TH" sz="1800" b="1" kern="1200" dirty="0">
                        <a:solidFill>
                          <a:srgbClr val="7030A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rgbClr val="7030A0"/>
                          </a:solidFill>
                          <a:latin typeface="+mn-lt"/>
                          <a:ea typeface="+mn-ea"/>
                          <a:cs typeface="+mn-cs"/>
                        </a:rPr>
                        <a:t>AC to DC</a:t>
                      </a:r>
                      <a:endParaRPr lang="th-TH" sz="1800" b="1" kern="1200" dirty="0">
                        <a:solidFill>
                          <a:srgbClr val="7030A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b="1" kern="1200" dirty="0">
                          <a:solidFill>
                            <a:srgbClr val="7030A0"/>
                          </a:solidFill>
                          <a:latin typeface="+mn-lt"/>
                          <a:ea typeface="+mn-ea"/>
                          <a:cs typeface="+mn-cs"/>
                        </a:rPr>
                        <a:t>AC to AC</a:t>
                      </a:r>
                      <a:endParaRPr lang="th-TH" sz="1800" b="1" kern="1200" dirty="0">
                        <a:solidFill>
                          <a:srgbClr val="7030A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887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dirty="0"/>
                        <a:t>Linear regulator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dirty="0"/>
                        <a:t>Voltage regulator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dirty="0"/>
                        <a:t>Motor–generator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dirty="0"/>
                        <a:t>Rotary converter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dirty="0"/>
                        <a:t>Switched-mode power supply</a:t>
                      </a:r>
                    </a:p>
                    <a:p>
                      <a:endParaRPr lang="th-TH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Power inverter</a:t>
                      </a: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Motor–generator</a:t>
                      </a: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Rotary converter</a:t>
                      </a: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Switched-mode power supply</a:t>
                      </a:r>
                    </a:p>
                    <a:p>
                      <a:endParaRPr lang="th-TH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Rectifier</a:t>
                      </a: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Mains power supply unit (PSU)</a:t>
                      </a: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Motor–generator</a:t>
                      </a: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Rotary converter</a:t>
                      </a: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 algn="l" defTabSz="914400" rtl="0" eaLnBrk="1" latinLnBrk="0" hangingPunct="1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Switched-mode power supply</a:t>
                      </a:r>
                    </a:p>
                    <a:p>
                      <a:endParaRPr lang="th-TH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Transformer or autotransformer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Voltage converter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Voltage regulator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Cycloconverter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Variable-frequency transformer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Motor–generator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Rotary converter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endParaRPr lang="en-US" sz="14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285750" indent="-285750">
                        <a:buFont typeface="Wingdings" panose="05000000000000000000" pitchFamily="2" charset="2"/>
                        <a:buChar char="§"/>
                      </a:pPr>
                      <a:r>
                        <a:rPr lang="en-US" sz="14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Switched-mode power supply</a:t>
                      </a:r>
                    </a:p>
                    <a:p>
                      <a:endParaRPr lang="th-TH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032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186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A90CEA-ECEB-4ED4-B502-F468539549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8105281"/>
              </p:ext>
            </p:extLst>
          </p:nvPr>
        </p:nvGraphicFramePr>
        <p:xfrm>
          <a:off x="202301" y="659746"/>
          <a:ext cx="11806280" cy="57976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97323">
                  <a:extLst>
                    <a:ext uri="{9D8B030D-6E8A-4147-A177-3AD203B41FA5}">
                      <a16:colId xmlns:a16="http://schemas.microsoft.com/office/drawing/2014/main" val="384856492"/>
                    </a:ext>
                  </a:extLst>
                </a:gridCol>
                <a:gridCol w="10508957">
                  <a:extLst>
                    <a:ext uri="{9D8B030D-6E8A-4147-A177-3AD203B41FA5}">
                      <a16:colId xmlns:a16="http://schemas.microsoft.com/office/drawing/2014/main" val="178000836"/>
                    </a:ext>
                  </a:extLst>
                </a:gridCol>
              </a:tblGrid>
              <a:tr h="26072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 No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858338"/>
                  </a:ext>
                </a:extLst>
              </a:tr>
              <a:tr h="78216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01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</a:rPr>
                        <a:t>Introduction to FACTS: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Cordia New" panose="020B0304020202020204" pitchFamily="34" charset="-34"/>
                        </a:rPr>
                        <a:t>FACTS: Concept, power flow and stability, basic theory of line compensation, Thyristor controlled and converter-based FACTS controller.</a:t>
                      </a:r>
                    </a:p>
                  </a:txBody>
                  <a:tcPr marL="37085" marR="37085" marT="0" marB="0"/>
                </a:tc>
                <a:extLst>
                  <a:ext uri="{0D108BD9-81ED-4DB2-BD59-A6C34878D82A}">
                    <a16:rowId xmlns:a16="http://schemas.microsoft.com/office/drawing/2014/main" val="3696983124"/>
                  </a:ext>
                </a:extLst>
              </a:tr>
              <a:tr h="52144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02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</a:rPr>
                        <a:t>Power Electronic Controllers: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Cordia New" panose="020B0304020202020204" pitchFamily="34" charset="-34"/>
                        </a:rPr>
                        <a:t>Review of PWM voltage source inverters used in FACTS; Multi-level inverters, cascaded multilevel inverters</a:t>
                      </a:r>
                    </a:p>
                  </a:txBody>
                  <a:tcPr marL="37085" marR="37085" marT="0" marB="0"/>
                </a:tc>
                <a:extLst>
                  <a:ext uri="{0D108BD9-81ED-4DB2-BD59-A6C34878D82A}">
                    <a16:rowId xmlns:a16="http://schemas.microsoft.com/office/drawing/2014/main" val="2042994511"/>
                  </a:ext>
                </a:extLst>
              </a:tr>
              <a:tr h="78216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03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</a:rPr>
                        <a:t>Static Shunt Compensators: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Midpoint voltage regulation; Variable impedance type and switching converter type static Var generators, SVC and STATCOM – TCR, TSC, V-I and V-Q characteristics, system stability.</a:t>
                      </a:r>
                      <a:endParaRPr lang="en-US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/>
                </a:tc>
                <a:extLst>
                  <a:ext uri="{0D108BD9-81ED-4DB2-BD59-A6C34878D82A}">
                    <a16:rowId xmlns:a16="http://schemas.microsoft.com/office/drawing/2014/main" val="330658621"/>
                  </a:ext>
                </a:extLst>
              </a:tr>
              <a:tr h="78216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04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</a:rPr>
                        <a:t>Static Series Compensators: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Concept of series compensation, voltage stability, variable impedance type series compensators, GCSC, TSSC, TCSC and SSSC, control techniques, control range and VA rating.</a:t>
                      </a:r>
                      <a:endParaRPr lang="en-US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/>
                </a:tc>
                <a:extLst>
                  <a:ext uri="{0D108BD9-81ED-4DB2-BD59-A6C34878D82A}">
                    <a16:rowId xmlns:a16="http://schemas.microsoft.com/office/drawing/2014/main" val="3785848965"/>
                  </a:ext>
                </a:extLst>
              </a:tr>
              <a:tr h="5490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 05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</a:rPr>
                        <a:t>Static Voltage and Phase Angle Regulators: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Power flow control, TCVR and TCPAR, improvement of transient stability.</a:t>
                      </a:r>
                      <a:endParaRPr lang="en-US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/>
                </a:tc>
                <a:extLst>
                  <a:ext uri="{0D108BD9-81ED-4DB2-BD59-A6C34878D82A}">
                    <a16:rowId xmlns:a16="http://schemas.microsoft.com/office/drawing/2014/main" val="1371556339"/>
                  </a:ext>
                </a:extLst>
              </a:tr>
              <a:tr h="67739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 06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</a:rPr>
                        <a:t>Unified Power Flow Controller (UPFC):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Concept of power flow control, operation and control of UPFC, Interline Power Flow Controller</a:t>
                      </a:r>
                      <a:endParaRPr lang="en-US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/>
                </a:tc>
                <a:extLst>
                  <a:ext uri="{0D108BD9-81ED-4DB2-BD59-A6C34878D82A}">
                    <a16:rowId xmlns:a16="http://schemas.microsoft.com/office/drawing/2014/main" val="2790715069"/>
                  </a:ext>
                </a:extLst>
              </a:tr>
              <a:tr h="52144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 07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</a:rPr>
                        <a:t>Stability Analysis: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Modeling of FACTS devices, optimization of FACTS, transient and dynamic stability enhancement.</a:t>
                      </a:r>
                      <a:endParaRPr lang="en-US" sz="1800" b="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/>
                </a:tc>
                <a:extLst>
                  <a:ext uri="{0D108BD9-81ED-4DB2-BD59-A6C34878D82A}">
                    <a16:rowId xmlns:a16="http://schemas.microsoft.com/office/drawing/2014/main" val="2481269350"/>
                  </a:ext>
                </a:extLst>
              </a:tr>
              <a:tr h="73077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Lecture: 08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cs typeface="Cordia New" panose="020B0304020202020204" pitchFamily="34" charset="-34"/>
                      </a:endParaRPr>
                    </a:p>
                  </a:txBody>
                  <a:tcPr marL="37085" marR="37085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rgbClr val="C00000"/>
                          </a:solidFill>
                          <a:effectLst/>
                        </a:rPr>
                        <a:t>Applications: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effectLst/>
                        </a:rPr>
                        <a:t>Principle of control of FACTS in HVDC links, coordination of FACTS devices with HVDC links</a:t>
                      </a:r>
                    </a:p>
                  </a:txBody>
                  <a:tcPr marL="37085" marR="37085" marT="0" marB="0"/>
                </a:tc>
                <a:extLst>
                  <a:ext uri="{0D108BD9-81ED-4DB2-BD59-A6C34878D82A}">
                    <a16:rowId xmlns:a16="http://schemas.microsoft.com/office/drawing/2014/main" val="907435921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37C4F4-18CC-42A8-BA43-C412F9FEA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CD95E-A428-4E8F-A603-A71E22D42A60}" type="slidenum">
              <a:rPr lang="th-TH" smtClean="0"/>
              <a:t>3</a:t>
            </a:fld>
            <a:endParaRPr lang="th-T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58CA32-D37A-42A9-A7C7-407D8F6AFD33}"/>
              </a:ext>
            </a:extLst>
          </p:cNvPr>
          <p:cNvSpPr/>
          <p:nvPr/>
        </p:nvSpPr>
        <p:spPr>
          <a:xfrm>
            <a:off x="3381673" y="136525"/>
            <a:ext cx="59804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b="1" u="sng" dirty="0">
                <a:solidFill>
                  <a:srgbClr val="7030A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Lecture Tentative Plan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6959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A61FD-3782-4118-911D-23A3222E8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009" y="89996"/>
            <a:ext cx="10515600" cy="58973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Firing Angle</a:t>
            </a:r>
            <a:endParaRPr lang="th-TH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7A081-3EB4-486C-866E-2A9C162C1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008" y="702801"/>
            <a:ext cx="11745927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number of degrees from the beginning of the cycle when SCR is switched on is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firing angle</a:t>
            </a:r>
            <a:r>
              <a:rPr lang="en-US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 Any SCR would start conducting at a particular point on the ac source voltage. Such specific point is defined as the </a:t>
            </a:r>
            <a:r>
              <a:rPr lang="en-US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firing angle</a:t>
            </a:r>
            <a:endParaRPr lang="th-T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BEE47A-EC81-48FB-A173-26AD0074A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625" y="2500439"/>
            <a:ext cx="7819333" cy="4070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6914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5C9CD-B449-4EE0-B79E-B7AB011DB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36" y="106180"/>
            <a:ext cx="10515600" cy="851027"/>
          </a:xfrm>
        </p:spPr>
        <p:txBody>
          <a:bodyPr/>
          <a:lstStyle/>
          <a:p>
            <a:r>
              <a:rPr lang="en-US" b="1" dirty="0">
                <a:solidFill>
                  <a:srgbClr val="7030A0"/>
                </a:solidFill>
              </a:rPr>
              <a:t>Commutation OR Commutation of SCR	</a:t>
            </a:r>
            <a:endParaRPr lang="th-TH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C93C0-8062-40C0-9AA0-A5C306715C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8167" y="857965"/>
            <a:ext cx="11186160" cy="2320896"/>
          </a:xfrm>
        </p:spPr>
        <p:txBody>
          <a:bodyPr>
            <a:normAutofit/>
          </a:bodyPr>
          <a:lstStyle/>
          <a:p>
            <a:pPr algn="just"/>
            <a:r>
              <a:rPr lang="en-US" sz="2400" dirty="0"/>
              <a:t>It is the process to turning off the SCR or Thyristor is known as Commutation.</a:t>
            </a:r>
          </a:p>
          <a:p>
            <a:pPr algn="just"/>
            <a:r>
              <a:rPr lang="en-US" sz="2400" b="0" i="0" dirty="0">
                <a:effectLst/>
                <a:latin typeface="Arial" panose="020B0604020202020204" pitchFamily="34" charset="0"/>
              </a:rPr>
              <a:t>The transition of an SCR from forward conduction state to forward blocking state is called as turn OFF or commutation of SCR.</a:t>
            </a:r>
          </a:p>
          <a:p>
            <a:pPr algn="just"/>
            <a:r>
              <a:rPr lang="en-US" sz="2400" dirty="0">
                <a:latin typeface="Arial" panose="020B0604020202020204" pitchFamily="34" charset="0"/>
              </a:rPr>
              <a:t>There are mainly two types of commutation:</a:t>
            </a:r>
          </a:p>
          <a:p>
            <a:pPr algn="just"/>
            <a:r>
              <a:rPr lang="en-US" sz="2400" dirty="0">
                <a:latin typeface="Arial" panose="020B0604020202020204" pitchFamily="34" charset="0"/>
              </a:rPr>
              <a:t> (1) Natural Commutation (2) Forced Commutation</a:t>
            </a:r>
            <a:endParaRPr lang="th-TH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05A863-0EE5-4E93-85E6-12D02E8C1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336" y="3056856"/>
            <a:ext cx="4424293" cy="24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B53D11-C067-40F2-AC2E-4A6C550BCEE7}"/>
              </a:ext>
            </a:extLst>
          </p:cNvPr>
          <p:cNvSpPr txBox="1"/>
          <p:nvPr/>
        </p:nvSpPr>
        <p:spPr>
          <a:xfrm>
            <a:off x="566442" y="5680609"/>
            <a:ext cx="44101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SCR Forward bias = ON</a:t>
            </a:r>
          </a:p>
          <a:p>
            <a:r>
              <a:rPr lang="en-US" sz="2400" dirty="0"/>
              <a:t>SCR Reverse bias = OFF</a:t>
            </a:r>
            <a:endParaRPr lang="th-TH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132189-AF58-499B-9683-205E02B408A8}"/>
              </a:ext>
            </a:extLst>
          </p:cNvPr>
          <p:cNvSpPr/>
          <p:nvPr/>
        </p:nvSpPr>
        <p:spPr>
          <a:xfrm>
            <a:off x="566442" y="5572930"/>
            <a:ext cx="3123526" cy="938676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7F6F66-BAE5-4EBF-AC45-9E0A58FE66C2}"/>
              </a:ext>
            </a:extLst>
          </p:cNvPr>
          <p:cNvSpPr txBox="1"/>
          <p:nvPr/>
        </p:nvSpPr>
        <p:spPr>
          <a:xfrm>
            <a:off x="6411358" y="5377752"/>
            <a:ext cx="326923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b="0" i="0" dirty="0">
                <a:solidFill>
                  <a:srgbClr val="202124"/>
                </a:solidFill>
                <a:effectLst/>
                <a:latin typeface="Roboto"/>
              </a:rPr>
              <a:t>In such circuits, forward current must be </a:t>
            </a:r>
            <a:r>
              <a:rPr lang="en-US" sz="1600" b="1" i="0" dirty="0">
                <a:solidFill>
                  <a:srgbClr val="202124"/>
                </a:solidFill>
                <a:effectLst/>
                <a:latin typeface="Roboto"/>
              </a:rPr>
              <a:t>forced</a:t>
            </a:r>
            <a:r>
              <a:rPr lang="en-US" sz="1600" b="0" i="0" dirty="0">
                <a:solidFill>
                  <a:srgbClr val="202124"/>
                </a:solidFill>
                <a:effectLst/>
                <a:latin typeface="Roboto"/>
              </a:rPr>
              <a:t> to zero with an external circuit to commutate the SCR hence named as </a:t>
            </a:r>
            <a:r>
              <a:rPr lang="en-US" sz="1600" b="1" i="0" dirty="0">
                <a:solidFill>
                  <a:srgbClr val="202124"/>
                </a:solidFill>
                <a:effectLst/>
                <a:latin typeface="Roboto"/>
              </a:rPr>
              <a:t>forced commutation</a:t>
            </a:r>
            <a:r>
              <a:rPr lang="en-US" sz="1600" b="0" i="0" dirty="0">
                <a:solidFill>
                  <a:srgbClr val="202124"/>
                </a:solidFill>
                <a:effectLst/>
                <a:latin typeface="Roboto"/>
              </a:rPr>
              <a:t>.</a:t>
            </a:r>
            <a:endParaRPr lang="th-TH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F00AFF-4BBB-44EA-BD4D-BFCA5DFD36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521" y="3116661"/>
            <a:ext cx="6197061" cy="2073246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ECDB65E-4327-4138-B675-8A696A7BEBBA}"/>
              </a:ext>
            </a:extLst>
          </p:cNvPr>
          <p:cNvSpPr/>
          <p:nvPr/>
        </p:nvSpPr>
        <p:spPr>
          <a:xfrm>
            <a:off x="4903773" y="3056856"/>
            <a:ext cx="6529665" cy="2281459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9126C4-B292-48EB-8FEF-CB2D1A52EEDD}"/>
              </a:ext>
            </a:extLst>
          </p:cNvPr>
          <p:cNvSpPr/>
          <p:nvPr/>
        </p:nvSpPr>
        <p:spPr>
          <a:xfrm>
            <a:off x="6233934" y="5420151"/>
            <a:ext cx="3869342" cy="1281040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530009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DB239C-4524-4A07-9D04-C31D92FEFD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803" y="1515060"/>
            <a:ext cx="8940267" cy="5342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344C068-83EA-4FD6-AC21-58E95DD3E364}"/>
              </a:ext>
            </a:extLst>
          </p:cNvPr>
          <p:cNvSpPr txBox="1"/>
          <p:nvPr/>
        </p:nvSpPr>
        <p:spPr>
          <a:xfrm>
            <a:off x="8359072" y="4960418"/>
            <a:ext cx="2718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</a:rPr>
              <a:t>Dynamic controller, because synchronous motor is used</a:t>
            </a:r>
            <a:endParaRPr lang="th-TH" sz="1600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D1440D-CA9E-47EF-B5D9-B073F7DB73F8}"/>
              </a:ext>
            </a:extLst>
          </p:cNvPr>
          <p:cNvSpPr txBox="1"/>
          <p:nvPr/>
        </p:nvSpPr>
        <p:spPr>
          <a:xfrm>
            <a:off x="7894539" y="3979933"/>
            <a:ext cx="2718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2"/>
                </a:solidFill>
              </a:rPr>
              <a:t>Shunt capacitor, shunt reactor and series capacitor are called static controller</a:t>
            </a:r>
            <a:endParaRPr lang="th-TH" sz="1600" dirty="0">
              <a:solidFill>
                <a:schemeClr val="accent2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4AF837F-3962-453D-9437-80C709063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396" y="648347"/>
            <a:ext cx="10515600" cy="238532"/>
          </a:xfrm>
        </p:spPr>
        <p:txBody>
          <a:bodyPr>
            <a:normAutofit fontScale="90000"/>
          </a:bodyPr>
          <a:lstStyle/>
          <a:p>
            <a:pPr algn="ctr"/>
            <a:r>
              <a:rPr lang="en-US" b="0" i="0" dirty="0">
                <a:effectLst/>
                <a:latin typeface="Roboto"/>
              </a:rPr>
              <a:t>Voltage Control Compensation Technique</a:t>
            </a:r>
            <a:br>
              <a:rPr lang="en-US" b="0" i="0" dirty="0">
                <a:effectLst/>
                <a:latin typeface="Roboto"/>
              </a:rPr>
            </a:b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138117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8C0C53-8FB8-453A-AF92-AEF81C48BD0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959" y="510374"/>
            <a:ext cx="11440584" cy="54372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0018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6D80-A268-475F-9FE2-02F309272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783" y="130380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b="1" dirty="0">
                <a:solidFill>
                  <a:schemeClr val="accent6"/>
                </a:solidFill>
              </a:rPr>
              <a:t>Lecture-01</a:t>
            </a:r>
            <a:endParaRPr lang="th-TH" sz="8800" b="1" dirty="0">
              <a:solidFill>
                <a:schemeClr val="accent6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5C861-4212-49DC-A551-B21DC30998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844" y="3429000"/>
            <a:ext cx="10515600" cy="19048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b="1" dirty="0">
                <a:solidFill>
                  <a:schemeClr val="accent2"/>
                </a:solidFill>
              </a:rPr>
              <a:t>Introduction to Flexible AC Transmission</a:t>
            </a:r>
          </a:p>
        </p:txBody>
      </p:sp>
    </p:spTree>
    <p:extLst>
      <p:ext uri="{BB962C8B-B14F-4D97-AF65-F5344CB8AC3E}">
        <p14:creationId xmlns:p14="http://schemas.microsoft.com/office/powerpoint/2010/main" val="3922761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5E20F-8B1B-407D-B71F-B1CD2364C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854117"/>
          </a:xfrm>
          <a:solidFill>
            <a:srgbClr val="92D050"/>
          </a:solidFill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Introduction to  FACTS</a:t>
            </a:r>
            <a:endParaRPr lang="th-TH" b="1" dirty="0">
              <a:solidFill>
                <a:srgbClr val="7030A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176CF3-2177-444D-9068-5032F9F2C0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933" y="1456565"/>
            <a:ext cx="11167009" cy="4911867"/>
          </a:xfrm>
        </p:spPr>
        <p:txBody>
          <a:bodyPr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000" dirty="0"/>
              <a:t>FACTS =  Flexible Alternating Current Transmission Systems.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000" dirty="0"/>
              <a:t>FACTS is a generally power electronics-based system.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000" dirty="0"/>
              <a:t>FACTS is a collection of controllers (Electronic Controller not mechanical Controller).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000" dirty="0"/>
              <a:t>FACTS Controller controls series impedance, shunt impedance, current, voltage, phase angle etc.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000" dirty="0"/>
              <a:t>Transmission line involve the combination of mechanical and FACTS controller.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r>
              <a:rPr lang="en-US" sz="2000" dirty="0"/>
              <a:t>High power transistor or thyristor is the basic element of power electronics.</a:t>
            </a:r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q"/>
            </a:pPr>
            <a:endParaRPr lang="en-US" sz="2000" dirty="0"/>
          </a:p>
          <a:p>
            <a:pPr algn="l"/>
            <a:endParaRPr lang="th-TH" sz="2000" dirty="0"/>
          </a:p>
        </p:txBody>
      </p:sp>
    </p:spTree>
    <p:extLst>
      <p:ext uri="{BB962C8B-B14F-4D97-AF65-F5344CB8AC3E}">
        <p14:creationId xmlns:p14="http://schemas.microsoft.com/office/powerpoint/2010/main" val="756587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C7AE5-3BE3-4D2A-A4E8-2EC83E122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124" y="790832"/>
            <a:ext cx="10515600" cy="5881817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Oil Embargo of 1974 and 1979.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Environmental Movement.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Magnetic Field Concerns.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Permit to build new transmission lines.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HVDC and SVCs.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EPRI FACTS Initiative (1988).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Increase AC Power Transfer (GE and DDE Papers).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The Need for Power semiconductors.</a:t>
            </a:r>
            <a:endParaRPr lang="th-TH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8740A4F-BF88-45DE-84C4-FABEE6421959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9144000" cy="708454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7030A0"/>
                </a:solidFill>
              </a:rPr>
              <a:t>History or Origin of FACTS</a:t>
            </a:r>
            <a:endParaRPr lang="th-TH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900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A5F04-CBD5-40D7-BCAB-C1D2B89D0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935" y="911225"/>
            <a:ext cx="11872784" cy="55472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Why we need transmission interconnection</a:t>
            </a:r>
          </a:p>
          <a:p>
            <a:pPr lvl="1">
              <a:buFontTx/>
              <a:buChar char="-"/>
            </a:pPr>
            <a:r>
              <a:rPr lang="en-US" dirty="0"/>
              <a:t>Pool power plants and load centers to minimize generation cost</a:t>
            </a:r>
          </a:p>
          <a:p>
            <a:pPr lvl="1">
              <a:buFontTx/>
              <a:buChar char="-"/>
            </a:pPr>
            <a:r>
              <a:rPr lang="en-US" dirty="0"/>
              <a:t>Important in a deregulated environment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rgbClr val="00B0F0"/>
                </a:solidFill>
              </a:rPr>
              <a:t>Opportunities for FACTS</a:t>
            </a: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Increase power transfer capacity.</a:t>
            </a:r>
          </a:p>
          <a:p>
            <a:pPr lvl="1">
              <a:buFontTx/>
              <a:buChar char="-"/>
            </a:pPr>
            <a:r>
              <a:rPr lang="en-US" dirty="0"/>
              <a:t>SVC (Nebraska GE 1974, </a:t>
            </a:r>
            <a:r>
              <a:rPr lang="en-US" dirty="0" err="1"/>
              <a:t>Minnessota</a:t>
            </a:r>
            <a:r>
              <a:rPr lang="en-US" dirty="0"/>
              <a:t> Westinghouse 1975, Brazil </a:t>
            </a:r>
            <a:r>
              <a:rPr lang="en-US" dirty="0" err="1"/>
              <a:t>Siemns</a:t>
            </a:r>
            <a:r>
              <a:rPr lang="en-US" dirty="0"/>
              <a:t> 1985).</a:t>
            </a:r>
          </a:p>
          <a:p>
            <a:pPr lvl="1">
              <a:buFontTx/>
              <a:buChar char="-"/>
            </a:pPr>
            <a:r>
              <a:rPr lang="en-US" dirty="0"/>
              <a:t>TCSC, UPFC AEP 1999.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>
                <a:solidFill>
                  <a:srgbClr val="00B0F0"/>
                </a:solidFill>
              </a:rPr>
              <a:t>Trends</a:t>
            </a:r>
          </a:p>
          <a:p>
            <a:pPr lvl="1">
              <a:buFontTx/>
              <a:buChar char="-"/>
            </a:pPr>
            <a:r>
              <a:rPr lang="en-US" dirty="0"/>
              <a:t>Generation is not being built.</a:t>
            </a:r>
          </a:p>
          <a:p>
            <a:pPr lvl="1">
              <a:buFontTx/>
              <a:buChar char="-"/>
            </a:pPr>
            <a:r>
              <a:rPr lang="en-US" dirty="0"/>
              <a:t>Power sales/purchases are being made in open market.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56D262-D941-4F24-A99C-51BA9A9DA01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144000" cy="708454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7030A0"/>
                </a:solidFill>
              </a:rPr>
              <a:t>Background and Issues</a:t>
            </a:r>
            <a:endParaRPr lang="th-TH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637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9BD81-D1C5-4B22-9EC8-6A5333A0B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32" y="927523"/>
            <a:ext cx="11951935" cy="5745126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For the few decades, this power system is facing a problem of the peak power management.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For ever increasing the load demand, we required to put a new transmission line and generation system.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However for the small or due to small durations of the peak hours, it is not economically feasible to put a new line and for this we want a power handling capabilities of the transmission line required to be increased in the peak time.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Cordia New" panose="020B0304020202020204" pitchFamily="34" charset="-34"/>
              </a:rPr>
              <a:t> So FACTS devices gives you the potential to increase control and provide stability to power system.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Cordia New" panose="020B0304020202020204" pitchFamily="34" charset="-34"/>
            </a:endParaRPr>
          </a:p>
          <a:p>
            <a:pPr algn="just"/>
            <a:endParaRPr lang="th-TH" sz="36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9FFDDC0-6327-43AB-9605-7D081D8665B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811674" cy="854117"/>
          </a:xfrm>
          <a:prstGeom prst="rect">
            <a:avLst/>
          </a:prstGeom>
          <a:solidFill>
            <a:srgbClr val="92D050"/>
          </a:solidFill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>
                <a:solidFill>
                  <a:srgbClr val="7030A0"/>
                </a:solidFill>
              </a:rPr>
              <a:t>Power System Facing Problem of Peak Power Management</a:t>
            </a:r>
            <a:endParaRPr lang="th-TH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879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1828</TotalTime>
  <Words>1770</Words>
  <Application>Microsoft Office PowerPoint</Application>
  <PresentationFormat>Widescreen</PresentationFormat>
  <Paragraphs>258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5" baseType="lpstr">
      <vt:lpstr>-apple-system</vt:lpstr>
      <vt:lpstr>Arial</vt:lpstr>
      <vt:lpstr>Arial</vt:lpstr>
      <vt:lpstr>Calibri</vt:lpstr>
      <vt:lpstr>Calibri Light</vt:lpstr>
      <vt:lpstr>Linux Libertine</vt:lpstr>
      <vt:lpstr>MJXc-TeX-main-R</vt:lpstr>
      <vt:lpstr>MJXc-TeX-math-I</vt:lpstr>
      <vt:lpstr>Roboto</vt:lpstr>
      <vt:lpstr>Times New Roman</vt:lpstr>
      <vt:lpstr>Verdana</vt:lpstr>
      <vt:lpstr>Wingdings</vt:lpstr>
      <vt:lpstr>Office Theme</vt:lpstr>
      <vt:lpstr>Flexible AC Transmission  Credit Hours = 3  by   Dr. Wazir Muhammad Laghari Lecturer Email: wazirlaghari@buetk.edu.pk</vt:lpstr>
      <vt:lpstr>PowerPoint Presentation</vt:lpstr>
      <vt:lpstr>PowerPoint Presentation</vt:lpstr>
      <vt:lpstr>PowerPoint Presentation</vt:lpstr>
      <vt:lpstr>Lecture-01</vt:lpstr>
      <vt:lpstr>Introduction to  FACTS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FACTS CONTROLLER</vt:lpstr>
      <vt:lpstr>PowerPoint Presentation</vt:lpstr>
      <vt:lpstr>PowerPoint Presentation</vt:lpstr>
      <vt:lpstr>Lecture No: 03   Power Flow Equation</vt:lpstr>
      <vt:lpstr>Broad Classification of FACTS Controllers / Compensator</vt:lpstr>
      <vt:lpstr>Series Controllers</vt:lpstr>
      <vt:lpstr>PowerPoint Presentation</vt:lpstr>
      <vt:lpstr>Switch</vt:lpstr>
      <vt:lpstr>Single-Pole Single-Throw (SPST) Switch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SVC- Static VAR Compensator</vt:lpstr>
      <vt:lpstr>STATCOM – Static Synchronous Compensator</vt:lpstr>
      <vt:lpstr>Electric power conversion</vt:lpstr>
      <vt:lpstr>Firing Angle</vt:lpstr>
      <vt:lpstr>Commutation OR Commutation of SCR </vt:lpstr>
      <vt:lpstr>Voltage Control Compensation Technique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FACTS</dc:title>
  <dc:creator>Wazir laghari</dc:creator>
  <cp:lastModifiedBy>Wazir laghari</cp:lastModifiedBy>
  <cp:revision>63</cp:revision>
  <dcterms:created xsi:type="dcterms:W3CDTF">2020-11-06T10:00:11Z</dcterms:created>
  <dcterms:modified xsi:type="dcterms:W3CDTF">2020-11-22T00:27:37Z</dcterms:modified>
</cp:coreProperties>
</file>

<file path=docProps/thumbnail.jpeg>
</file>